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62" r:id="rId5"/>
    <p:sldId id="264" r:id="rId6"/>
    <p:sldId id="267" r:id="rId7"/>
    <p:sldId id="268" r:id="rId8"/>
    <p:sldId id="269" r:id="rId9"/>
    <p:sldId id="270" r:id="rId10"/>
    <p:sldId id="273" r:id="rId11"/>
    <p:sldId id="274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A7B998-2A07-4FB4-B9E2-4222803A76D4}" type="datetimeFigureOut">
              <a:rPr lang="it-IT" smtClean="0"/>
              <a:pPr/>
              <a:t>03/11/2014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A422BD-D520-454A-BEBA-810E19F469B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362200" y="2276872"/>
            <a:ext cx="6477000" cy="3590528"/>
          </a:xfrm>
        </p:spPr>
        <p:txBody>
          <a:bodyPr anchor="t">
            <a:normAutofit/>
          </a:bodyPr>
          <a:lstStyle/>
          <a:p>
            <a:r>
              <a:rPr lang="en-GB" dirty="0" err="1" smtClean="0">
                <a:solidFill>
                  <a:schemeClr val="tx1"/>
                </a:solidFill>
              </a:rPr>
              <a:t>Sahaja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AgriculturAL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Project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Experimental Results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 – recent developments</a:t>
            </a:r>
            <a:endParaRPr lang="en-GB" dirty="0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504056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Following the encouraging results of the 2011 field experiments in </a:t>
            </a:r>
            <a:r>
              <a:rPr lang="en-GB" dirty="0" smtClean="0"/>
              <a:t>Maharashtra</a:t>
            </a:r>
            <a:r>
              <a:rPr lang="en-GB" dirty="0" smtClean="0"/>
              <a:t>, a 2</a:t>
            </a:r>
            <a:r>
              <a:rPr lang="en-GB" baseline="30000" dirty="0" smtClean="0"/>
              <a:t>nd</a:t>
            </a:r>
            <a:r>
              <a:rPr lang="en-GB" dirty="0" smtClean="0"/>
              <a:t> phase of experiments was launched on a national level in 10 states of India</a:t>
            </a:r>
          </a:p>
          <a:p>
            <a:r>
              <a:rPr lang="en-GB" dirty="0" smtClean="0"/>
              <a:t>Under the project 15000 farmers have been introduced to </a:t>
            </a:r>
            <a:r>
              <a:rPr lang="en-GB" dirty="0" err="1" smtClean="0"/>
              <a:t>Sahaja</a:t>
            </a:r>
            <a:r>
              <a:rPr lang="en-GB" dirty="0" smtClean="0"/>
              <a:t> Yoga and </a:t>
            </a:r>
            <a:r>
              <a:rPr lang="en-GB" dirty="0" err="1" smtClean="0"/>
              <a:t>Sahaja</a:t>
            </a:r>
            <a:r>
              <a:rPr lang="en-GB" dirty="0" smtClean="0"/>
              <a:t> agriculture </a:t>
            </a:r>
          </a:p>
          <a:p>
            <a:r>
              <a:rPr lang="en-GB" dirty="0" smtClean="0"/>
              <a:t>4.5 – 5.0 quintals of high yielding vibrated seeds have been given away to farmers </a:t>
            </a:r>
          </a:p>
          <a:p>
            <a:r>
              <a:rPr lang="en-GB" dirty="0" smtClean="0"/>
              <a:t>Farmers from different states have reported improvements by practicing </a:t>
            </a:r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techniques:</a:t>
            </a:r>
          </a:p>
          <a:p>
            <a:pPr lvl="1"/>
            <a:r>
              <a:rPr lang="en-GB" dirty="0" smtClean="0"/>
              <a:t>Higher production</a:t>
            </a:r>
          </a:p>
          <a:p>
            <a:pPr lvl="1"/>
            <a:r>
              <a:rPr lang="en-GB" dirty="0" smtClean="0"/>
              <a:t>Better germination &amp; growth of plants/crops</a:t>
            </a:r>
          </a:p>
          <a:p>
            <a:pPr lvl="1"/>
            <a:r>
              <a:rPr lang="en-GB" dirty="0" smtClean="0"/>
              <a:t>Protection against natural calamities &amp; insects/pests</a:t>
            </a:r>
          </a:p>
          <a:p>
            <a:pPr lvl="1"/>
            <a:r>
              <a:rPr lang="en-GB" dirty="0" smtClean="0"/>
              <a:t>Improved quality of cattle feed to improve body weight &amp; production</a:t>
            </a:r>
          </a:p>
          <a:p>
            <a:pPr lvl="1"/>
            <a:r>
              <a:rPr lang="en-GB" dirty="0" smtClean="0"/>
              <a:t>Improved health of cattle</a:t>
            </a:r>
          </a:p>
          <a:p>
            <a:pPr lvl="1"/>
            <a:r>
              <a:rPr lang="en-GB" dirty="0" smtClean="0"/>
              <a:t>Increased milk production and egg laying, etc.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 – recent developments</a:t>
            </a:r>
            <a:endParaRPr lang="en-GB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78" y="1628801"/>
            <a:ext cx="6890320" cy="512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Origins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95536" y="5085184"/>
            <a:ext cx="8153400" cy="1440160"/>
          </a:xfrm>
        </p:spPr>
        <p:txBody>
          <a:bodyPr>
            <a:normAutofit fontScale="85000" lnSpcReduction="20000"/>
          </a:bodyPr>
          <a:lstStyle/>
          <a:p>
            <a:r>
              <a:rPr lang="en-GB" dirty="0" err="1" smtClean="0"/>
              <a:t>Shri</a:t>
            </a:r>
            <a:r>
              <a:rPr lang="en-GB" dirty="0" smtClean="0"/>
              <a:t> </a:t>
            </a:r>
            <a:r>
              <a:rPr lang="en-GB" dirty="0" err="1" smtClean="0"/>
              <a:t>Mataji</a:t>
            </a:r>
            <a:r>
              <a:rPr lang="en-GB" dirty="0" smtClean="0"/>
              <a:t>, the founder of </a:t>
            </a:r>
            <a:r>
              <a:rPr lang="en-GB" dirty="0" err="1" smtClean="0"/>
              <a:t>Sahaja</a:t>
            </a:r>
            <a:r>
              <a:rPr lang="en-GB" dirty="0" smtClean="0"/>
              <a:t> Yoga, experimented with sunflowers in her farmhouse in </a:t>
            </a:r>
            <a:r>
              <a:rPr lang="en-GB" dirty="0" err="1" smtClean="0"/>
              <a:t>Puna</a:t>
            </a:r>
            <a:r>
              <a:rPr lang="en-GB" dirty="0" smtClean="0"/>
              <a:t> in the late 1980’s and produced tremendously big ones, more than 12” (30 cm) in diameter and very heavy, giving on average 250 ml of oil </a:t>
            </a:r>
          </a:p>
          <a:p>
            <a:endParaRPr lang="en-GB" dirty="0"/>
          </a:p>
        </p:txBody>
      </p:sp>
      <p:pic>
        <p:nvPicPr>
          <p:cNvPr id="4" name="Picture 2" descr="http://2.bp.blogspot.com/-DXc4h-g_ixA/U8aAuZFMRaI/AAAAAAAAAgc/wsr7AFDAI8s/s1600/SahajaKrishi-1.p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844824"/>
            <a:ext cx="4392487" cy="29765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First exeriments using vibrated water 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In 1986 Dr. </a:t>
            </a:r>
            <a:r>
              <a:rPr lang="en-GB" dirty="0" err="1" smtClean="0"/>
              <a:t>Hamid</a:t>
            </a:r>
            <a:r>
              <a:rPr lang="en-GB" dirty="0" smtClean="0"/>
              <a:t> </a:t>
            </a:r>
            <a:r>
              <a:rPr lang="en-GB" dirty="0" err="1" smtClean="0"/>
              <a:t>Mylany</a:t>
            </a:r>
            <a:r>
              <a:rPr lang="en-GB" dirty="0" smtClean="0"/>
              <a:t>  conducted experiments in Austria for measuring the effects of Vibrated Water on sunflower and maize </a:t>
            </a:r>
          </a:p>
          <a:p>
            <a:r>
              <a:rPr lang="en-GB" dirty="0" smtClean="0"/>
              <a:t>The results showed not only an increase in the growth of the plants but also in the sprouting potential of the seeds</a:t>
            </a:r>
          </a:p>
          <a:p>
            <a:r>
              <a:rPr lang="en-GB" dirty="0" smtClean="0"/>
              <a:t>The increase in the sprouting ratio for sunflower passed from the normal 75-80 % to 95-100 %</a:t>
            </a:r>
          </a:p>
          <a:p>
            <a:r>
              <a:rPr lang="en-GB" dirty="0" smtClean="0"/>
              <a:t>The harvest increase was measured to be between 20 – 25 %</a:t>
            </a:r>
          </a:p>
          <a:p>
            <a:r>
              <a:rPr lang="en-GB" dirty="0" smtClean="0"/>
              <a:t>Dr. </a:t>
            </a:r>
            <a:r>
              <a:rPr lang="en-GB" dirty="0" err="1" smtClean="0"/>
              <a:t>Hamid</a:t>
            </a:r>
            <a:r>
              <a:rPr lang="en-GB" dirty="0" smtClean="0"/>
              <a:t> also measured the characteristics of the water and noticed that the connecting angle of the water molecule changed from 104.5° in normal water to 108.45° in vibrated water increasing its capacity to dissolve substances such as NH4 and other nitrogen containing elements</a:t>
            </a:r>
          </a:p>
          <a:p>
            <a:r>
              <a:rPr lang="en-GB" dirty="0" smtClean="0"/>
              <a:t>Dr. </a:t>
            </a:r>
            <a:r>
              <a:rPr lang="en-GB" dirty="0" err="1" smtClean="0"/>
              <a:t>Hamid</a:t>
            </a:r>
            <a:r>
              <a:rPr lang="en-GB" dirty="0" smtClean="0"/>
              <a:t> did further experiments in 1988 in Vienna to test the effect of vibrated water on animals and found a 15% weight gain compared to two other control groups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Early experiments on crop yields in Rajasthan, India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mtClean="0"/>
              <a:t>Field experiments were conducted between 2002 -2004  on Groundnut and Wheat on plots of land using Sahaja agricultural techniques compared to those not using them</a:t>
            </a:r>
          </a:p>
          <a:p>
            <a:endParaRPr lang="en-GB" smtClean="0"/>
          </a:p>
          <a:p>
            <a:endParaRPr lang="en-GB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59632" y="3789039"/>
          <a:ext cx="6840759" cy="2298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253"/>
                <a:gridCol w="2280253"/>
                <a:gridCol w="2280253"/>
              </a:tblGrid>
              <a:tr h="497993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GROUNDNUT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WHEAT</a:t>
                      </a:r>
                      <a:endParaRPr lang="it-IT" dirty="0"/>
                    </a:p>
                  </a:txBody>
                  <a:tcPr/>
                </a:tc>
              </a:tr>
              <a:tr h="1302208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Experimental</a:t>
                      </a:r>
                      <a:r>
                        <a:rPr lang="it-IT" baseline="0" dirty="0" smtClean="0"/>
                        <a:t> body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Maharana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Pratap</a:t>
                      </a:r>
                      <a:r>
                        <a:rPr lang="en-GB" dirty="0" smtClean="0"/>
                        <a:t>, University of Agriculture &amp; Technology, Udaipur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Prof. G. D. </a:t>
                      </a:r>
                      <a:r>
                        <a:rPr lang="it-IT" dirty="0" err="1" smtClean="0"/>
                        <a:t>Pareek</a:t>
                      </a:r>
                      <a:r>
                        <a:rPr lang="it-IT" dirty="0" smtClean="0"/>
                        <a:t>, </a:t>
                      </a:r>
                      <a:r>
                        <a:rPr lang="it-IT" dirty="0" err="1" smtClean="0"/>
                        <a:t>Director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of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Agricultural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department</a:t>
                      </a:r>
                      <a:r>
                        <a:rPr lang="it-IT" dirty="0" smtClean="0"/>
                        <a:t>, Jaipur</a:t>
                      </a:r>
                      <a:endParaRPr lang="it-IT" dirty="0"/>
                    </a:p>
                  </a:txBody>
                  <a:tcPr/>
                </a:tc>
              </a:tr>
              <a:tr h="497993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Yield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increase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73 %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25 – 30 %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First large scale experiment using </a:t>
            </a:r>
            <a:r>
              <a:rPr lang="en-GB" dirty="0" err="1" smtClean="0"/>
              <a:t>Sahaja</a:t>
            </a:r>
            <a:r>
              <a:rPr lang="en-GB" dirty="0" smtClean="0"/>
              <a:t> Yoga techniques on agriculture, set up by a </a:t>
            </a:r>
            <a:r>
              <a:rPr lang="en-GB" dirty="0" err="1" smtClean="0"/>
              <a:t>Sahaja</a:t>
            </a:r>
            <a:r>
              <a:rPr lang="en-GB" dirty="0" smtClean="0"/>
              <a:t> agricultural committee formed in Maharashtra in 2010</a:t>
            </a:r>
          </a:p>
          <a:p>
            <a:r>
              <a:rPr lang="en-GB" dirty="0" smtClean="0"/>
              <a:t>Field experiment done on </a:t>
            </a:r>
            <a:r>
              <a:rPr lang="en-GB" dirty="0" err="1" smtClean="0"/>
              <a:t>Kharif</a:t>
            </a:r>
            <a:r>
              <a:rPr lang="en-GB" dirty="0" smtClean="0"/>
              <a:t> crops which are domesticated plants cultivated and harvested during the rainy or monsoon season </a:t>
            </a:r>
          </a:p>
          <a:p>
            <a:r>
              <a:rPr lang="en-GB" dirty="0" smtClean="0"/>
              <a:t>Started in June 2011 throughout the state of Maharashtra, India</a:t>
            </a:r>
          </a:p>
          <a:p>
            <a:r>
              <a:rPr lang="en-GB" dirty="0" smtClean="0"/>
              <a:t>Systematic data was collected from 66 farmers who reported their observations from time to time</a:t>
            </a:r>
          </a:p>
          <a:p>
            <a:r>
              <a:rPr lang="en-GB" dirty="0" smtClean="0"/>
              <a:t>Comparison was made of 2 lots/groups, namely vibrated (E) and non- vibrated (C); data was compiled , tabulated and compared for  the following observations: </a:t>
            </a:r>
          </a:p>
          <a:p>
            <a:pPr lvl="1"/>
            <a:r>
              <a:rPr lang="en-GB" dirty="0" smtClean="0"/>
              <a:t>Germination of seeds</a:t>
            </a:r>
          </a:p>
          <a:p>
            <a:pPr lvl="1"/>
            <a:r>
              <a:rPr lang="en-GB" dirty="0" smtClean="0"/>
              <a:t>Plant growth</a:t>
            </a:r>
          </a:p>
          <a:p>
            <a:pPr lvl="1"/>
            <a:r>
              <a:rPr lang="en-GB" dirty="0" smtClean="0"/>
              <a:t>Crop product characteristics</a:t>
            </a:r>
          </a:p>
          <a:p>
            <a:pPr lvl="1"/>
            <a:r>
              <a:rPr lang="en-GB" dirty="0" smtClean="0"/>
              <a:t>Yield of crops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 - Results</a:t>
            </a:r>
            <a:endParaRPr lang="en-GB" dirty="0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153400" cy="679376"/>
          </a:xfrm>
        </p:spPr>
        <p:txBody>
          <a:bodyPr>
            <a:normAutofit/>
          </a:bodyPr>
          <a:lstStyle/>
          <a:p>
            <a:r>
              <a:rPr lang="en-GB" dirty="0" smtClean="0"/>
              <a:t>Increase in germination of seeds from 0 – 20 %</a:t>
            </a:r>
            <a:endParaRPr lang="en-GB" dirty="0"/>
          </a:p>
        </p:txBody>
      </p:sp>
      <p:graphicFrame>
        <p:nvGraphicFramePr>
          <p:cNvPr id="5" name="Table 12"/>
          <p:cNvGraphicFramePr>
            <a:graphicFrameLocks noGrp="1"/>
          </p:cNvGraphicFramePr>
          <p:nvPr/>
        </p:nvGraphicFramePr>
        <p:xfrm>
          <a:off x="755576" y="2708920"/>
          <a:ext cx="7620000" cy="3581401"/>
        </p:xfrm>
        <a:graphic>
          <a:graphicData uri="http://schemas.openxmlformats.org/drawingml/2006/table">
            <a:tbl>
              <a:tblPr/>
              <a:tblGrid>
                <a:gridCol w="1393902"/>
                <a:gridCol w="1362744"/>
                <a:gridCol w="1680883"/>
                <a:gridCol w="1680883"/>
                <a:gridCol w="1501588"/>
              </a:tblGrid>
              <a:tr h="40337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Germination of seeds as influenced by Vibrations (percent)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54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Experimental E (Vibrated)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Control C           (Non 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increase over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84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Soyabean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422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Cotton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86.5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72.0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84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Maize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84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Hy. Sorghum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84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Bajara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40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 - Results</a:t>
            </a:r>
            <a:endParaRPr lang="en-GB" dirty="0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679376"/>
          </a:xfrm>
        </p:spPr>
        <p:txBody>
          <a:bodyPr>
            <a:normAutofit/>
          </a:bodyPr>
          <a:lstStyle/>
          <a:p>
            <a:r>
              <a:rPr lang="en-GB" dirty="0" smtClean="0"/>
              <a:t>Increase in plant growth from 0 – 42.9 %</a:t>
            </a:r>
            <a:endParaRPr lang="en-GB" dirty="0"/>
          </a:p>
        </p:txBody>
      </p:sp>
      <p:graphicFrame>
        <p:nvGraphicFramePr>
          <p:cNvPr id="5" name="Table 9"/>
          <p:cNvGraphicFramePr>
            <a:graphicFrameLocks noGrp="1"/>
          </p:cNvGraphicFramePr>
          <p:nvPr/>
        </p:nvGraphicFramePr>
        <p:xfrm>
          <a:off x="539552" y="2276872"/>
          <a:ext cx="8077201" cy="4388309"/>
        </p:xfrm>
        <a:graphic>
          <a:graphicData uri="http://schemas.openxmlformats.org/drawingml/2006/table">
            <a:tbl>
              <a:tblPr/>
              <a:tblGrid>
                <a:gridCol w="1143000"/>
                <a:gridCol w="574672"/>
                <a:gridCol w="1845799"/>
                <a:gridCol w="1583765"/>
                <a:gridCol w="1677401"/>
                <a:gridCol w="1252564"/>
              </a:tblGrid>
              <a:tr h="35879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Plant growth as influenced by Vibrations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04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Parameter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Experimental E (Vibrated)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Control C           (Non 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increase over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417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Soya bean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Height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68340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Sugar Cane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of nodes after 6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mths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Ratoon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417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Av. Node girth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417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Cotton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Height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32.8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417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Maize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Height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417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Bajara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Height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5879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Height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 - Results</a:t>
            </a:r>
            <a:endParaRPr lang="en-GB" dirty="0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679376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Increase in different plant characteristics from 6 – 80 %</a:t>
            </a:r>
            <a:endParaRPr lang="en-GB" dirty="0"/>
          </a:p>
        </p:txBody>
      </p:sp>
      <p:graphicFrame>
        <p:nvGraphicFramePr>
          <p:cNvPr id="5" name="Table 14"/>
          <p:cNvGraphicFramePr>
            <a:graphicFrameLocks noGrp="1"/>
          </p:cNvGraphicFramePr>
          <p:nvPr/>
        </p:nvGraphicFramePr>
        <p:xfrm>
          <a:off x="611560" y="2204864"/>
          <a:ext cx="7924801" cy="4576125"/>
        </p:xfrm>
        <a:graphic>
          <a:graphicData uri="http://schemas.openxmlformats.org/drawingml/2006/table">
            <a:tbl>
              <a:tblPr/>
              <a:tblGrid>
                <a:gridCol w="889802"/>
                <a:gridCol w="634198"/>
                <a:gridCol w="1981200"/>
                <a:gridCol w="1600200"/>
                <a:gridCol w="1614460"/>
                <a:gridCol w="1204941"/>
              </a:tblGrid>
              <a:tr h="41579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Crop product characters as influenced by Vibrations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0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Product Character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Experimental E (Vibrated)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Control C           (Non 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increase over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9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Cotton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Boll weight (gm)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39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Bajara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Earhead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size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590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 grain weight (gm)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39.2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39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Maize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Cob size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590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 grain weight (gm)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43.7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53.8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39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Chavali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Pod size (cm)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590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 grain weight (gm)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Sahaja</a:t>
            </a:r>
            <a:r>
              <a:rPr lang="en-GB" dirty="0" smtClean="0"/>
              <a:t> </a:t>
            </a:r>
            <a:r>
              <a:rPr lang="en-GB" dirty="0" smtClean="0"/>
              <a:t>Agricultural </a:t>
            </a:r>
            <a:r>
              <a:rPr lang="en-GB" dirty="0" smtClean="0"/>
              <a:t>Project - Results</a:t>
            </a:r>
            <a:endParaRPr lang="en-GB" dirty="0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679376"/>
          </a:xfrm>
        </p:spPr>
        <p:txBody>
          <a:bodyPr>
            <a:normAutofit/>
          </a:bodyPr>
          <a:lstStyle/>
          <a:p>
            <a:r>
              <a:rPr lang="en-GB" dirty="0" smtClean="0"/>
              <a:t>Increase in yields from 14 – 50 %</a:t>
            </a:r>
            <a:endParaRPr lang="en-GB" dirty="0"/>
          </a:p>
        </p:txBody>
      </p:sp>
      <p:graphicFrame>
        <p:nvGraphicFramePr>
          <p:cNvPr id="5" name="Table 14"/>
          <p:cNvGraphicFramePr>
            <a:graphicFrameLocks noGrp="1"/>
          </p:cNvGraphicFramePr>
          <p:nvPr/>
        </p:nvGraphicFramePr>
        <p:xfrm>
          <a:off x="865586" y="2348880"/>
          <a:ext cx="7162798" cy="4248203"/>
        </p:xfrm>
        <a:graphic>
          <a:graphicData uri="http://schemas.openxmlformats.org/drawingml/2006/table">
            <a:tbl>
              <a:tblPr/>
              <a:tblGrid>
                <a:gridCol w="1655291"/>
                <a:gridCol w="971913"/>
                <a:gridCol w="1579359"/>
                <a:gridCol w="1599607"/>
                <a:gridCol w="1356628"/>
              </a:tblGrid>
              <a:tr h="41488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Yield of crops as influenced by Vibrations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4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Yield / acre Experimental E (Vibrated)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Yield / acre Control C           (Non Vibrated)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increase over 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Soya bean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(Quintal)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Cotton (Q)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37.8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(in 2 pickings)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Maize (Q)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58881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Hy. Sorghum (Q)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161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Bajara (Q)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33192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Onion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264</TotalTime>
  <Words>890</Words>
  <Application>Microsoft Office PowerPoint</Application>
  <PresentationFormat>Presentazione su schermo (4:3)</PresentationFormat>
  <Paragraphs>230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Luna</vt:lpstr>
      <vt:lpstr>Sahaja AgriculturAL Project  Experimental Results </vt:lpstr>
      <vt:lpstr>Origins</vt:lpstr>
      <vt:lpstr>First exeriments using vibrated water </vt:lpstr>
      <vt:lpstr>Early experiments on crop yields in Rajasthan, India</vt:lpstr>
      <vt:lpstr>Sahaja Agricultural Project</vt:lpstr>
      <vt:lpstr>Sahaja Agricultural Project - Results</vt:lpstr>
      <vt:lpstr>Sahaja Agricultural Project - Results</vt:lpstr>
      <vt:lpstr>Sahaja Agricultural Project - Results</vt:lpstr>
      <vt:lpstr>Sahaja Agricultural Project - Results</vt:lpstr>
      <vt:lpstr>Sahaja Agricultural Project – recent developments</vt:lpstr>
      <vt:lpstr>Sahaja Agricultural Project – recent developments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natures underlying life force for the enhancement of agricultural products</dc:title>
  <dc:creator>Utente Windows</dc:creator>
  <cp:lastModifiedBy>Utente Windows</cp:lastModifiedBy>
  <cp:revision>30</cp:revision>
  <dcterms:created xsi:type="dcterms:W3CDTF">2014-10-28T14:55:28Z</dcterms:created>
  <dcterms:modified xsi:type="dcterms:W3CDTF">2014-11-03T16:39:27Z</dcterms:modified>
</cp:coreProperties>
</file>